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2"/>
  </p:sldMasterIdLst>
  <p:notesMasterIdLst>
    <p:notesMasterId r:id="rId11"/>
  </p:notesMasterIdLst>
  <p:sldIdLst>
    <p:sldId id="277" r:id="rId3"/>
    <p:sldId id="258" r:id="rId4"/>
    <p:sldId id="278" r:id="rId5"/>
    <p:sldId id="260" r:id="rId6"/>
    <p:sldId id="263" r:id="rId7"/>
    <p:sldId id="297" r:id="rId8"/>
    <p:sldId id="270" r:id="rId9"/>
    <p:sldId id="306" r:id="rId10"/>
  </p:sldIdLst>
  <p:sldSz cx="9144000" cy="6858000" type="screen4x3"/>
  <p:notesSz cx="6858000" cy="9144000"/>
  <p:embeddedFontLst>
    <p:embeddedFont>
      <p:font typeface="微軟正黑體" pitchFamily="34" charset="-120"/>
      <p:regular r:id="rId12"/>
      <p:bold r:id="rId13"/>
    </p:embeddedFont>
    <p:embeddedFont>
      <p:font typeface="Calibri" pitchFamily="34" charset="0"/>
      <p:regular r:id="rId14"/>
      <p:bold r:id="rId15"/>
      <p:italic r:id="rId16"/>
      <p:boldItalic r:id="rId17"/>
    </p:embeddedFont>
    <p:embeddedFont>
      <p:font typeface="Georgia" pitchFamily="18" charset="0"/>
      <p:regular r:id="rId18"/>
      <p:bold r:id="rId19"/>
      <p:italic r:id="rId20"/>
      <p:boldItalic r:id="rId21"/>
    </p:embeddedFont>
    <p:embeddedFont>
      <p:font typeface="Wingdings 2" pitchFamily="18" charset="2"/>
      <p:regular r:id="rId22"/>
    </p:embeddedFont>
  </p:embeddedFontLst>
  <p:defaultTextStyle>
    <a:defPPr>
      <a:defRPr lang="zh-TW"/>
    </a:defPPr>
    <a:lvl1pPr marL="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簡介" id="{CB6BBEF7-9717-4733-A929-535518E6EBF6}">
          <p14:sldIdLst>
            <p14:sldId id="277"/>
            <p14:sldId id="258"/>
          </p14:sldIdLst>
        </p14:section>
        <p14:section name="製作您的簡報" id="{16378913-E5ED-4281-BAF5-F1F938CB0BED}">
          <p14:sldIdLst>
            <p14:sldId id="278"/>
            <p14:sldId id="260"/>
            <p14:sldId id="263"/>
            <p14:sldId id="297"/>
          </p14:sldIdLst>
        </p14:section>
        <p14:section name="豐富您的簡報" id="{E2D565D1-BA5E-44E6-A40E-50A644912248}">
          <p14:sldIdLst>
            <p14:sldId id="270"/>
            <p14:sldId id="306"/>
          </p14:sldIdLst>
        </p14:section>
        <p14:section name="傳遞您的簡報" id="{71D59651-8EFA-4415-9623-98B4C4A8699C}">
          <p14:sldIdLst/>
        </p14:section>
        <p14:section name="還有更多!" id="{2E16B512-814A-4DC1-A986-25475E10E0EF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7" autoAdjust="0"/>
    <p:restoredTop sz="89825" autoAdjust="0"/>
  </p:normalViewPr>
  <p:slideViewPr>
    <p:cSldViewPr>
      <p:cViewPr>
        <p:scale>
          <a:sx n="75" d="100"/>
          <a:sy n="75" d="100"/>
        </p:scale>
        <p:origin x="-1164" y="3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10.fntdata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00F830A1-3891-4B82-A120-081866556DA0}" type="datetimeFigureOut">
              <a:pPr/>
              <a:t>12/17/2009</a:t>
            </a:fld>
            <a:endParaRPr lang="zh-T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58CC9574-A819-4FE4-99A7-1E27AD09ADC2}" type="slidenum"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522188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smtClean="0"/>
              <a:t>這個 </a:t>
            </a:r>
            <a:r>
              <a:rPr lang="zh-TW" dirty="0" smtClean="0"/>
              <a:t>簡報示範 PowerPoint 的新功能，而且使用投影片放映來檢視的效果最佳。這些投影片是為了讓您瞭解，使用 PowerPoint 2010 可以讓您建立出多棒的簡報!</a:t>
            </a:r>
          </a:p>
          <a:p>
            <a:endParaRPr lang="zh-TW" dirty="0" smtClean="0"/>
          </a:p>
          <a:p>
            <a:r>
              <a:rPr lang="zh-TW" dirty="0" smtClean="0"/>
              <a:t>如需更多範例範本，請按一下 [檔案] 索引標籤，然後在 [新增] 索引標籤上按一下 [範例範本]。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zh-TW" smtClean="0"/>
              <a:pPr/>
              <a:t>1</a:t>
            </a:fld>
            <a:endParaRPr lang="zh-TW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zh-TW" smtClean="0"/>
              <a:pPr/>
              <a:t>2</a:t>
            </a:fld>
            <a:endParaRPr lang="zh-TW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zh-TW" smtClean="0"/>
              <a:pPr/>
              <a:t>3</a:t>
            </a:fld>
            <a:endParaRPr lang="zh-TW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zh-TW" smtClean="0">
                <a:solidFill>
                  <a:prstClr val="black"/>
                </a:solidFill>
              </a:rPr>
              <a:pPr/>
              <a:t>4</a:t>
            </a:fld>
            <a:endParaRPr lang="zh-TW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altLang="zh-TW" smtClean="0">
                <a:solidFill>
                  <a:prstClr val="black"/>
                </a:solidFill>
              </a:rPr>
              <a:pPr/>
              <a:t>5</a:t>
            </a:fld>
            <a:endParaRPr lang="zh-TW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altLang="zh-TW" smtClean="0">
                <a:solidFill>
                  <a:prstClr val="black"/>
                </a:solidFill>
              </a:rPr>
              <a:pPr/>
              <a:t>6</a:t>
            </a:fld>
            <a:endParaRPr lang="zh-TW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altLang="zh-TW" smtClean="0">
                <a:solidFill>
                  <a:prstClr val="black"/>
                </a:solidFill>
              </a:rPr>
              <a:pPr/>
              <a:t>7</a:t>
            </a:fld>
            <a:endParaRPr lang="zh-TW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altLang="zh-TW" smtClean="0">
                <a:solidFill>
                  <a:prstClr val="black"/>
                </a:solidFill>
              </a:rPr>
              <a:pPr/>
              <a:t>8</a:t>
            </a:fld>
            <a:endParaRPr lang="zh-TW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548" y="20547"/>
            <a:ext cx="3498527" cy="28253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503486" y="20548"/>
            <a:ext cx="5624418" cy="2825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0923" y="2818500"/>
            <a:ext cx="7668994" cy="22962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662119" y="2819400"/>
            <a:ext cx="1461333" cy="229385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0548" y="5089818"/>
            <a:ext cx="9098280" cy="173736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8755230" y="2469776"/>
            <a:ext cx="304800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zh-TW">
              <a:solidFill>
                <a:srgbClr val="F47F28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r>
              <a:rPr lang="en-US" altLang="zh-TW" smtClean="0"/>
              <a:t>03/30/2011</a:t>
            </a:r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zh-TW"/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581400" y="1295400"/>
            <a:ext cx="5105400" cy="1416269"/>
          </a:xfrm>
        </p:spPr>
        <p:txBody>
          <a:bodyPr anchor="b">
            <a:normAutofit/>
          </a:bodyPr>
          <a:lstStyle>
            <a:lvl1pPr algn="r" eaLnBrk="1" latinLnBrk="0" hangingPunct="1">
              <a:buNone/>
              <a:defRPr kumimoji="0" lang="zh-TW"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kumimoji="0" lang="zh-TW"/>
              <a:t>按一下以編輯母片副標題樣式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44" y="4114800"/>
            <a:ext cx="7315200" cy="914400"/>
          </a:xfrm>
        </p:spPr>
        <p:txBody>
          <a:bodyPr anchor="b" anchorCtr="0">
            <a:normAutofit/>
          </a:bodyPr>
          <a:lstStyle>
            <a:lvl1pPr marL="0" indent="0" eaLnBrk="1" latinLnBrk="0" hangingPunct="1">
              <a:defRPr kumimoji="0" lang="zh-TW" sz="3600" b="1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342900" lvl="0" indent="-342900" algn="l" defTabSz="914400" eaLnBrk="1" latinLnBrk="0" hangingPunct="1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媒體 (含標題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r>
              <a:rPr lang="en-US" altLang="zh-TW" smtClean="0"/>
              <a:t>03/30/2011</a:t>
            </a:r>
            <a:endParaRPr kumimoji="0" 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zh-TW"/>
          </a:p>
        </p:txBody>
      </p:sp>
      <p:sp>
        <p:nvSpPr>
          <p:cNvPr id="6" name="Rectangle 5"/>
          <p:cNvSpPr/>
          <p:nvPr userDrawn="1"/>
        </p:nvSpPr>
        <p:spPr>
          <a:xfrm>
            <a:off x="595263" y="4800600"/>
            <a:ext cx="4873752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zh-TW" b="1">
              <a:latin typeface="Georgia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6552" y="4800600"/>
            <a:ext cx="4809244" cy="566738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zh-TW" sz="1800" b="0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pPr eaLnBrk="1" latinLnBrk="0" hangingPunct="1"/>
            <a:endParaRPr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587022" y="838200"/>
            <a:ext cx="4873752" cy="3812822"/>
          </a:xfrm>
        </p:spPr>
        <p:txBody>
          <a:bodyPr/>
          <a:lstStyle>
            <a:lvl1pPr eaLnBrk="1" latinLnBrk="0" hangingPunct="1">
              <a:buNone/>
              <a:defRPr kumimoji="0" lang="zh-TW"/>
            </a:lvl1pPr>
          </a:lstStyle>
          <a:p>
            <a:pPr eaLnBrk="1" latinLnBrk="0" hangingPunct="1"/>
            <a:endParaRPr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776863" y="838200"/>
            <a:ext cx="2819400" cy="4636911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zh-TW" sz="2400">
                <a:solidFill>
                  <a:schemeClr val="bg1"/>
                </a:solidFill>
              </a:defRPr>
            </a:lvl1pPr>
          </a:lstStyle>
          <a:p>
            <a:pPr lvl="0" eaLnBrk="1" latinLnBrk="0" hangingPunct="1"/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792800" y="4800600"/>
            <a:ext cx="5500800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zh-TW" b="1">
              <a:latin typeface="Georg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zh-TW" sz="1800" b="0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pPr eaLnBrk="1" latinLnBrk="0" hangingPunct="1"/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zh-TW" sz="3200"/>
            </a:lvl1pPr>
            <a:lvl2pPr marL="457200" indent="0" eaLnBrk="1" latinLnBrk="0" hangingPunct="1">
              <a:buNone/>
              <a:defRPr kumimoji="0" lang="zh-TW" sz="2800"/>
            </a:lvl2pPr>
            <a:lvl3pPr marL="914400" indent="0" eaLnBrk="1" latinLnBrk="0" hangingPunct="1">
              <a:buNone/>
              <a:defRPr kumimoji="0" lang="zh-TW" sz="2400"/>
            </a:lvl3pPr>
            <a:lvl4pPr marL="1371600" indent="0" eaLnBrk="1" latinLnBrk="0" hangingPunct="1">
              <a:buNone/>
              <a:defRPr kumimoji="0" lang="zh-TW" sz="2000"/>
            </a:lvl4pPr>
            <a:lvl5pPr marL="1828800" indent="0" eaLnBrk="1" latinLnBrk="0" hangingPunct="1">
              <a:buNone/>
              <a:defRPr kumimoji="0" lang="zh-TW" sz="2000"/>
            </a:lvl5pPr>
            <a:lvl6pPr marL="2286000" indent="0" eaLnBrk="1" latinLnBrk="0" hangingPunct="1">
              <a:buNone/>
              <a:defRPr kumimoji="0" lang="zh-TW" sz="2000"/>
            </a:lvl6pPr>
            <a:lvl7pPr marL="2743200" indent="0" eaLnBrk="1" latinLnBrk="0" hangingPunct="1">
              <a:buNone/>
              <a:defRPr kumimoji="0" lang="zh-TW" sz="2000"/>
            </a:lvl7pPr>
            <a:lvl8pPr marL="3200400" indent="0" eaLnBrk="1" latinLnBrk="0" hangingPunct="1">
              <a:buNone/>
              <a:defRPr kumimoji="0" lang="zh-TW" sz="2000"/>
            </a:lvl8pPr>
            <a:lvl9pPr marL="3657600" indent="0" eaLnBrk="1" latinLnBrk="0" hangingPunct="1">
              <a:buNone/>
              <a:defRPr kumimoji="0" lang="zh-TW" sz="2000"/>
            </a:lvl9pPr>
          </a:lstStyle>
          <a:p>
            <a:pPr eaLnBrk="1" latinLnBrk="0" hangingPunct="1"/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62600"/>
            <a:ext cx="5486400" cy="609600"/>
          </a:xfrm>
        </p:spPr>
        <p:txBody>
          <a:bodyPr/>
          <a:lstStyle>
            <a:lvl1pPr marL="0" indent="0" algn="ctr" eaLnBrk="1" latinLnBrk="0" hangingPunct="1">
              <a:buNone/>
              <a:defRPr kumimoji="0" lang="zh-TW" sz="1400"/>
            </a:lvl1pPr>
            <a:lvl2pPr marL="457200" indent="0" eaLnBrk="1" latinLnBrk="0" hangingPunct="1">
              <a:buNone/>
              <a:defRPr kumimoji="0" lang="zh-TW" sz="1200"/>
            </a:lvl2pPr>
            <a:lvl3pPr marL="914400" indent="0" eaLnBrk="1" latinLnBrk="0" hangingPunct="1">
              <a:buNone/>
              <a:defRPr kumimoji="0" lang="zh-TW" sz="1000"/>
            </a:lvl3pPr>
            <a:lvl4pPr marL="1371600" indent="0" eaLnBrk="1" latinLnBrk="0" hangingPunct="1">
              <a:buNone/>
              <a:defRPr kumimoji="0" lang="zh-TW" sz="900"/>
            </a:lvl4pPr>
            <a:lvl5pPr marL="1828800" indent="0" eaLnBrk="1" latinLnBrk="0" hangingPunct="1">
              <a:buNone/>
              <a:defRPr kumimoji="0" lang="zh-TW" sz="900"/>
            </a:lvl5pPr>
            <a:lvl6pPr marL="2286000" indent="0" eaLnBrk="1" latinLnBrk="0" hangingPunct="1">
              <a:buNone/>
              <a:defRPr kumimoji="0" lang="zh-TW" sz="900"/>
            </a:lvl6pPr>
            <a:lvl7pPr marL="2743200" indent="0" eaLnBrk="1" latinLnBrk="0" hangingPunct="1">
              <a:buNone/>
              <a:defRPr kumimoji="0" lang="zh-TW" sz="900"/>
            </a:lvl7pPr>
            <a:lvl8pPr marL="3200400" indent="0" eaLnBrk="1" latinLnBrk="0" hangingPunct="1">
              <a:buNone/>
              <a:defRPr kumimoji="0" lang="zh-TW" sz="900"/>
            </a:lvl8pPr>
            <a:lvl9pPr marL="3657600" indent="0" eaLnBrk="1" latinLnBrk="0" hangingPunct="1">
              <a:buNone/>
              <a:defRPr kumimoji="0" lang="zh-TW" sz="900"/>
            </a:lvl9pPr>
          </a:lstStyle>
          <a:p>
            <a:pPr lvl="0" eaLnBrk="1" latinLnBrk="0" hangingPunct="1"/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r>
              <a:rPr lang="en-US" altLang="zh-TW" smtClean="0"/>
              <a:t>03/30/2011</a:t>
            </a:r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及直排文字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03/30/2011</a:t>
            </a:r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pPr/>
              <a:t>‹#›</a:t>
            </a:fld>
            <a:endParaRPr kumimoji="0" lang="zh-TW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0" y="414867"/>
            <a:ext cx="5029200" cy="4572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algn="l" eaLnBrk="1" latinLnBrk="0" hangingPunct="1">
              <a:defRPr kumimoji="0" lang="zh-TW" sz="28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zh-TW"/>
              <a:t>    按一下以編輯母片標題樣式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15000" y="274638"/>
            <a:ext cx="2057400" cy="5851525"/>
          </a:xfrm>
        </p:spPr>
        <p:txBody>
          <a:bodyPr vert="eaVert"/>
          <a:lstStyle/>
          <a:p>
            <a:pPr eaLnBrk="1" latinLnBrk="0" hangingPunct="1"/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105400" cy="5851525"/>
          </a:xfrm>
        </p:spPr>
        <p:txBody>
          <a:bodyPr vert="eaVert"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altLang="zh-TW" smtClean="0"/>
              <a:t>03/30/2011</a:t>
            </a:r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03/30/2011</a:t>
            </a:r>
            <a:endParaRPr kumimoji="0" 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pPr/>
              <a:t>‹#›</a:t>
            </a:fld>
            <a:endParaRPr kumimoji="0" lang="zh-TW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992354"/>
            <a:ext cx="5867400" cy="1970046"/>
          </a:xfrm>
        </p:spPr>
        <p:txBody>
          <a:bodyPr anchor="ctr">
            <a:normAutofit/>
          </a:bodyPr>
          <a:lstStyle>
            <a:lvl1pPr algn="l" eaLnBrk="1" latinLnBrk="0" hangingPunct="1">
              <a:defRPr kumimoji="0" lang="zh-TW" sz="3000" b="1" cap="all"/>
            </a:lvl1pPr>
          </a:lstStyle>
          <a:p>
            <a:pPr eaLnBrk="1" latinLnBrk="0" hangingPunct="1"/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5105400"/>
            <a:ext cx="8229601" cy="375787"/>
          </a:xfrm>
        </p:spPr>
        <p:txBody>
          <a:bodyPr anchor="b">
            <a:normAutofit/>
          </a:bodyPr>
          <a:lstStyle>
            <a:lvl1pPr marL="0" indent="0" algn="r" eaLnBrk="1" latinLnBrk="0" hangingPunct="1">
              <a:buNone/>
              <a:defRPr kumimoji="0" lang="zh-TW"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zh-TW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eaLnBrk="1" latinLnBrk="0" hangingPunct="1">
              <a:buNone/>
              <a:defRPr kumimoji="0" lang="zh-TW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eaLnBrk="1" latinLnBrk="0" hangingPunct="1">
              <a:buNone/>
              <a:defRPr kumimoji="0" lang="zh-TW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eaLnBrk="1" latinLnBrk="0" hangingPunct="1">
              <a:buNone/>
              <a:defRPr kumimoji="0" lang="zh-TW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eaLnBrk="1" latinLnBrk="0" hangingPunct="1">
              <a:buNone/>
              <a:defRPr kumimoji="0" lang="zh-TW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eaLnBrk="1" latinLnBrk="0" hangingPunct="1">
              <a:buNone/>
              <a:defRPr kumimoji="0" lang="zh-TW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eaLnBrk="1" latinLnBrk="0" hangingPunct="1">
              <a:buNone/>
              <a:defRPr kumimoji="0" lang="zh-TW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eaLnBrk="1" latinLnBrk="0" hangingPunct="1">
              <a:buNone/>
              <a:defRPr kumimoji="0" lang="zh-TW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zh-TW"/>
          </a:p>
        </p:txBody>
      </p:sp>
      <p:sp>
        <p:nvSpPr>
          <p:cNvPr id="7" name="Oval 6"/>
          <p:cNvSpPr/>
          <p:nvPr userDrawn="1"/>
        </p:nvSpPr>
        <p:spPr>
          <a:xfrm>
            <a:off x="762000" y="1946209"/>
            <a:ext cx="2057400" cy="2057400"/>
          </a:xfrm>
          <a:prstGeom prst="ellipse">
            <a:avLst/>
          </a:prstGeom>
          <a:gradFill flip="none" rotWithShape="1">
            <a:gsLst>
              <a:gs pos="0">
                <a:srgbClr val="F39C29"/>
              </a:gs>
              <a:gs pos="50000">
                <a:srgbClr val="F7931D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8255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zh-TW"/>
              <a:t>             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686800" y="5265376"/>
            <a:ext cx="457200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zh-TW">
                <a:solidFill>
                  <a:srgbClr val="FF6600"/>
                </a:solidFill>
              </a:rPr>
              <a:t>           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zh-TW"/>
              <a:t>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180" y="76200"/>
            <a:ext cx="8403020" cy="685800"/>
          </a:xfrm>
        </p:spPr>
        <p:txBody>
          <a:bodyPr anchor="ctr" anchorCtr="0">
            <a:normAutofit/>
          </a:bodyPr>
          <a:lstStyle>
            <a:lvl1pPr algn="l" eaLnBrk="1" latinLnBrk="0" hangingPunct="1">
              <a:defRPr kumimoji="0" lang="zh-TW" sz="3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eaLnBrk="1" latinLnBrk="0" hangingPunct="1"/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altLang="zh-TW" smtClean="0"/>
              <a:t>03/30/2011</a:t>
            </a:r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: 強調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altLang="zh-TW" smtClean="0"/>
              <a:t>03/30/2011</a:t>
            </a:r>
            <a:endParaRPr kumimoji="0" 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zh-TW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二個內容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1"/>
            <a:ext cx="7068015" cy="838200"/>
          </a:xfrm>
        </p:spPr>
        <p:txBody>
          <a:bodyPr anchor="b">
            <a:normAutofit/>
          </a:bodyPr>
          <a:lstStyle>
            <a:lvl1pPr algn="l" eaLnBrk="1" latinLnBrk="0" hangingPunct="1">
              <a:defRPr kumimoji="0" lang="zh-TW" sz="2800">
                <a:solidFill>
                  <a:schemeClr val="bg1"/>
                </a:solidFill>
              </a:defRPr>
            </a:lvl1pPr>
          </a:lstStyle>
          <a:p>
            <a:pPr eaLnBrk="1" latinLnBrk="0" hangingPunct="1"/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2"/>
            <a:ext cx="4038600" cy="3971455"/>
          </a:xfrm>
        </p:spPr>
        <p:txBody>
          <a:bodyPr/>
          <a:lstStyle>
            <a:lvl1pPr eaLnBrk="1" latinLnBrk="0" hangingPunct="1">
              <a:defRPr kumimoji="0" lang="zh-TW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zh-TW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zh-TW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zh-TW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zh-TW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zh-TW" sz="1800"/>
            </a:lvl6pPr>
            <a:lvl7pPr eaLnBrk="1" latinLnBrk="0" hangingPunct="1">
              <a:defRPr kumimoji="0" lang="zh-TW" sz="1800"/>
            </a:lvl7pPr>
            <a:lvl8pPr eaLnBrk="1" latinLnBrk="0" hangingPunct="1">
              <a:defRPr kumimoji="0" lang="zh-TW" sz="1800"/>
            </a:lvl8pPr>
            <a:lvl9pPr eaLnBrk="1" latinLnBrk="0" hangingPunct="1">
              <a:defRPr kumimoji="0" lang="zh-TW" sz="1800"/>
            </a:lvl9pPr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3971454"/>
          </a:xfrm>
        </p:spPr>
        <p:txBody>
          <a:bodyPr/>
          <a:lstStyle>
            <a:lvl1pPr eaLnBrk="1" latinLnBrk="0" hangingPunct="1">
              <a:defRPr kumimoji="0" lang="zh-TW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zh-TW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zh-TW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zh-TW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zh-TW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zh-TW" sz="1800"/>
            </a:lvl6pPr>
            <a:lvl7pPr eaLnBrk="1" latinLnBrk="0" hangingPunct="1">
              <a:defRPr kumimoji="0" lang="zh-TW" sz="1800"/>
            </a:lvl7pPr>
            <a:lvl8pPr eaLnBrk="1" latinLnBrk="0" hangingPunct="1">
              <a:defRPr kumimoji="0" lang="zh-TW" sz="1800"/>
            </a:lvl8pPr>
            <a:lvl9pPr eaLnBrk="1" latinLnBrk="0" hangingPunct="1">
              <a:defRPr kumimoji="0" lang="zh-TW" sz="1800"/>
            </a:lvl9pPr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03/30/2011</a:t>
            </a:r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r>
              <a:rPr lang="en-US" altLang="zh-TW" smtClean="0"/>
              <a:t>03/30/2011</a:t>
            </a:r>
            <a:endParaRPr kumimoji="0" 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zh-TW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762000"/>
            <a:ext cx="2445488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400" y="2077200"/>
            <a:ext cx="7010400" cy="1143000"/>
          </a:xfrm>
        </p:spPr>
        <p:txBody>
          <a:bodyPr/>
          <a:lstStyle>
            <a:lvl1pPr algn="l" eaLnBrk="1" latinLnBrk="0" hangingPunct="1">
              <a:defRPr kumimoji="0" lang="zh-TW"/>
            </a:lvl1pPr>
          </a:lstStyle>
          <a:p>
            <a:pPr eaLnBrk="1" latinLnBrk="0" hangingPunct="1"/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只有標題: 強調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03/30/2011</a:t>
            </a:r>
            <a:endParaRPr kumimoji="0" 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pPr/>
              <a:t>‹#›</a:t>
            </a:fld>
            <a:endParaRPr kumimoji="0" lang="zh-TW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90400" y="3081000"/>
            <a:ext cx="8686800" cy="1095600"/>
          </a:xfrm>
        </p:spPr>
        <p:txBody>
          <a:bodyPr>
            <a:normAutofit/>
          </a:bodyPr>
          <a:lstStyle>
            <a:lvl1pPr algn="ctr" eaLnBrk="1" latinLnBrk="0" hangingPunct="1">
              <a:defRPr kumimoji="0" lang="zh-TW" sz="4600" b="1" kern="1200" spc="-150" baseline="0">
                <a:ln>
                  <a:gradFill>
                    <a:gsLst>
                      <a:gs pos="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schemeClr val="bg1">
                        <a:lumMod val="75000"/>
                      </a:schemeClr>
                    </a:gs>
                    <a:gs pos="91000">
                      <a:schemeClr val="bg1"/>
                    </a:gs>
                  </a:gsLst>
                  <a:lin ang="16200000" scaled="1"/>
                </a:gradFill>
                <a:effectLst>
                  <a:outerShdw blurRad="38100" algn="ctr" rotWithShape="0">
                    <a:prstClr val="black">
                      <a:alpha val="25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zh-TW"/>
              <a:t>按一下以編輯母片標題樣式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283952" y="2424752"/>
            <a:ext cx="8694000" cy="639762"/>
          </a:xfrm>
        </p:spPr>
        <p:txBody>
          <a:bodyPr anchor="b">
            <a:normAutofit/>
          </a:bodyPr>
          <a:lstStyle>
            <a:lvl1pPr marL="0" indent="0" algn="ctr" eaLnBrk="1" latinLnBrk="0" hangingPunct="1">
              <a:buNone/>
              <a:defRPr kumimoji="0" lang="zh-TW" sz="2800" kern="1200">
                <a:solidFill>
                  <a:srgbClr val="2E507A">
                    <a:alpha val="81000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 eaLnBrk="1" latinLnBrk="0" hangingPunct="1">
              <a:buNone/>
              <a:defRPr kumimoji="0" lang="zh-TW" sz="2000" b="1"/>
            </a:lvl2pPr>
            <a:lvl3pPr marL="914400" indent="0" eaLnBrk="1" latinLnBrk="0" hangingPunct="1">
              <a:buNone/>
              <a:defRPr kumimoji="0" lang="zh-TW" sz="1800" b="1"/>
            </a:lvl3pPr>
            <a:lvl4pPr marL="1371600" indent="0" eaLnBrk="1" latinLnBrk="0" hangingPunct="1">
              <a:buNone/>
              <a:defRPr kumimoji="0" lang="zh-TW" sz="1600" b="1"/>
            </a:lvl4pPr>
            <a:lvl5pPr marL="1828800" indent="0" eaLnBrk="1" latinLnBrk="0" hangingPunct="1">
              <a:buNone/>
              <a:defRPr kumimoji="0" lang="zh-TW" sz="1600" b="1"/>
            </a:lvl5pPr>
            <a:lvl6pPr marL="2286000" indent="0" eaLnBrk="1" latinLnBrk="0" hangingPunct="1">
              <a:buNone/>
              <a:defRPr kumimoji="0" lang="zh-TW" sz="1600" b="1"/>
            </a:lvl6pPr>
            <a:lvl7pPr marL="2743200" indent="0" eaLnBrk="1" latinLnBrk="0" hangingPunct="1">
              <a:buNone/>
              <a:defRPr kumimoji="0" lang="zh-TW" sz="1600" b="1"/>
            </a:lvl7pPr>
            <a:lvl8pPr marL="3200400" indent="0" eaLnBrk="1" latinLnBrk="0" hangingPunct="1">
              <a:buNone/>
              <a:defRPr kumimoji="0" lang="zh-TW" sz="1600" b="1"/>
            </a:lvl8pPr>
            <a:lvl9pPr marL="3657600" indent="0" eaLnBrk="1" latinLnBrk="0" hangingPunct="1">
              <a:buNone/>
              <a:defRPr kumimoji="0" lang="zh-TW" sz="1600" b="1"/>
            </a:lvl9pPr>
          </a:lstStyle>
          <a:p>
            <a:pPr lvl="0" eaLnBrk="1" latinLnBrk="0" hangingPunct="1"/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含文字的標題 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r>
              <a:rPr lang="en-US" altLang="zh-TW" smtClean="0"/>
              <a:t>03/30/2011</a:t>
            </a:r>
            <a:endParaRPr kumimoji="0" 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zh-TW"/>
          </a:p>
        </p:txBody>
      </p:sp>
      <p:sp>
        <p:nvSpPr>
          <p:cNvPr id="7" name="Rectangle 6"/>
          <p:cNvSpPr/>
          <p:nvPr userDrawn="1"/>
        </p:nvSpPr>
        <p:spPr>
          <a:xfrm>
            <a:off x="0" y="2895600"/>
            <a:ext cx="7543800" cy="2133600"/>
          </a:xfrm>
          <a:prstGeom prst="rect">
            <a:avLst/>
          </a:prstGeom>
          <a:gradFill flip="none" rotWithShape="1">
            <a:gsLst>
              <a:gs pos="63000">
                <a:schemeClr val="tx1">
                  <a:lumMod val="85000"/>
                  <a:lumOff val="15000"/>
                  <a:alpha val="49000"/>
                </a:schemeClr>
              </a:gs>
              <a:gs pos="100000">
                <a:schemeClr val="tx1">
                  <a:lumMod val="95000"/>
                  <a:lumOff val="5000"/>
                  <a:alpha val="5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zh-TW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4867" y="3200400"/>
            <a:ext cx="7010400" cy="16764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kumimoji="0" lang="zh-TW"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eaLnBrk="1" latinLnBrk="0" hangingPunct="1"/>
            <a:endParaRPr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0" y="664780"/>
            <a:ext cx="4191000" cy="381000"/>
          </a:xfrm>
        </p:spPr>
        <p:txBody>
          <a:bodyPr>
            <a:normAutofit/>
          </a:bodyPr>
          <a:lstStyle>
            <a:lvl1pPr algn="r" eaLnBrk="1" latinLnBrk="0" hangingPunct="1">
              <a:buNone/>
              <a:defRPr kumimoji="0" lang="zh-TW" sz="18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kumimoji="0" lang="zh-TW"/>
              <a:t>按一下以編輯母片副標題樣式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utoUpdateAnimBg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3008313" cy="825500"/>
          </a:xfrm>
        </p:spPr>
        <p:txBody>
          <a:bodyPr anchor="b"/>
          <a:lstStyle>
            <a:lvl1pPr algn="l" eaLnBrk="1" latinLnBrk="0" hangingPunct="1">
              <a:defRPr kumimoji="0" lang="zh-TW" sz="2000" b="1"/>
            </a:lvl1pPr>
          </a:lstStyle>
          <a:p>
            <a:pPr eaLnBrk="1" latinLnBrk="0" hangingPunct="1"/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609600"/>
            <a:ext cx="5111750" cy="5334000"/>
          </a:xfrm>
        </p:spPr>
        <p:txBody>
          <a:bodyPr/>
          <a:lstStyle>
            <a:lvl1pPr eaLnBrk="1" latinLnBrk="0" hangingPunct="1">
              <a:defRPr kumimoji="0" lang="zh-TW" sz="2800">
                <a:solidFill>
                  <a:schemeClr val="bg1"/>
                </a:solidFill>
              </a:defRPr>
            </a:lvl1pPr>
            <a:lvl2pPr eaLnBrk="1" latinLnBrk="0" hangingPunct="1">
              <a:defRPr kumimoji="0" lang="zh-TW" sz="2800">
                <a:solidFill>
                  <a:schemeClr val="bg1"/>
                </a:solidFill>
              </a:defRPr>
            </a:lvl2pPr>
            <a:lvl3pPr eaLnBrk="1" latinLnBrk="0" hangingPunct="1">
              <a:defRPr kumimoji="0" lang="zh-TW" sz="2400">
                <a:solidFill>
                  <a:schemeClr val="bg1"/>
                </a:solidFill>
              </a:defRPr>
            </a:lvl3pPr>
            <a:lvl4pPr eaLnBrk="1" latinLnBrk="0" hangingPunct="1">
              <a:defRPr kumimoji="0" lang="zh-TW" sz="2000">
                <a:solidFill>
                  <a:schemeClr val="bg1"/>
                </a:solidFill>
              </a:defRPr>
            </a:lvl4pPr>
            <a:lvl5pPr eaLnBrk="1" latinLnBrk="0" hangingPunct="1">
              <a:defRPr kumimoji="0" lang="zh-TW" sz="2000">
                <a:solidFill>
                  <a:schemeClr val="bg1"/>
                </a:solidFill>
              </a:defRPr>
            </a:lvl5pPr>
            <a:lvl6pPr eaLnBrk="1" latinLnBrk="0" hangingPunct="1">
              <a:defRPr kumimoji="0" lang="zh-TW" sz="2000"/>
            </a:lvl6pPr>
            <a:lvl7pPr eaLnBrk="1" latinLnBrk="0" hangingPunct="1">
              <a:defRPr kumimoji="0" lang="zh-TW" sz="2000"/>
            </a:lvl7pPr>
            <a:lvl8pPr eaLnBrk="1" latinLnBrk="0" hangingPunct="1">
              <a:defRPr kumimoji="0" lang="zh-TW" sz="2000"/>
            </a:lvl8pPr>
            <a:lvl9pPr eaLnBrk="1" latinLnBrk="0" hangingPunct="1">
              <a:defRPr kumimoji="0" lang="zh-TW" sz="2000"/>
            </a:lvl9pPr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1"/>
            <a:ext cx="3008313" cy="3822699"/>
          </a:xfrm>
        </p:spPr>
        <p:txBody>
          <a:bodyPr/>
          <a:lstStyle>
            <a:lvl1pPr marL="0" indent="0" eaLnBrk="1" latinLnBrk="0" hangingPunct="1">
              <a:buNone/>
              <a:defRPr kumimoji="0" lang="zh-TW"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zh-TW" sz="1200"/>
            </a:lvl2pPr>
            <a:lvl3pPr marL="914400" indent="0" eaLnBrk="1" latinLnBrk="0" hangingPunct="1">
              <a:buNone/>
              <a:defRPr kumimoji="0" lang="zh-TW" sz="1000"/>
            </a:lvl3pPr>
            <a:lvl4pPr marL="1371600" indent="0" eaLnBrk="1" latinLnBrk="0" hangingPunct="1">
              <a:buNone/>
              <a:defRPr kumimoji="0" lang="zh-TW" sz="900"/>
            </a:lvl4pPr>
            <a:lvl5pPr marL="1828800" indent="0" eaLnBrk="1" latinLnBrk="0" hangingPunct="1">
              <a:buNone/>
              <a:defRPr kumimoji="0" lang="zh-TW" sz="900"/>
            </a:lvl5pPr>
            <a:lvl6pPr marL="2286000" indent="0" eaLnBrk="1" latinLnBrk="0" hangingPunct="1">
              <a:buNone/>
              <a:defRPr kumimoji="0" lang="zh-TW" sz="900"/>
            </a:lvl6pPr>
            <a:lvl7pPr marL="2743200" indent="0" eaLnBrk="1" latinLnBrk="0" hangingPunct="1">
              <a:buNone/>
              <a:defRPr kumimoji="0" lang="zh-TW" sz="900"/>
            </a:lvl7pPr>
            <a:lvl8pPr marL="3200400" indent="0" eaLnBrk="1" latinLnBrk="0" hangingPunct="1">
              <a:buNone/>
              <a:defRPr kumimoji="0" lang="zh-TW" sz="900"/>
            </a:lvl8pPr>
            <a:lvl9pPr marL="3657600" indent="0" eaLnBrk="1" latinLnBrk="0" hangingPunct="1">
              <a:buNone/>
              <a:defRPr kumimoji="0" lang="zh-TW" sz="900"/>
            </a:lvl9pPr>
          </a:lstStyle>
          <a:p>
            <a:pPr lvl="0" eaLnBrk="1" latinLnBrk="0" hangingPunct="1"/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r>
              <a:rPr lang="en-US" altLang="zh-TW" smtClean="0"/>
              <a:t>03/30/2011</a:t>
            </a:r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6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en-US" smtClean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 smtClean="0"/>
              <a:t>03/30/2011</a:t>
            </a:r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zh-T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61" r:id="rId4"/>
    <p:sldLayoutId id="2147483652" r:id="rId5"/>
    <p:sldLayoutId id="2147483654" r:id="rId6"/>
    <p:sldLayoutId id="2147483655" r:id="rId7"/>
    <p:sldLayoutId id="2147483660" r:id="rId8"/>
    <p:sldLayoutId id="2147483656" r:id="rId9"/>
    <p:sldLayoutId id="2147483676" r:id="rId10"/>
    <p:sldLayoutId id="2147483657" r:id="rId11"/>
    <p:sldLayoutId id="2147483658" r:id="rId12"/>
    <p:sldLayoutId id="2147483659" r:id="rId13"/>
    <p:sldLayoutId id="2147483663" r:id="rId14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kumimoji="0" lang="zh-TW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zh-TW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zh-TW"/>
      </a:defPPr>
      <a:lvl1pPr marL="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733800" y="1316420"/>
            <a:ext cx="4953000" cy="1416269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永慶房屋</a:t>
            </a:r>
            <a:endParaRPr lang="zh-TW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3048000"/>
            <a:ext cx="7239000" cy="1828800"/>
          </a:xfrm>
        </p:spPr>
        <p:txBody>
          <a:bodyPr>
            <a:normAutofit/>
          </a:bodyPr>
          <a:lstStyle/>
          <a:p>
            <a:pPr algn="l"/>
            <a:r>
              <a:rPr lang="zh-TW" altLang="en-US" sz="5600" b="0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推動</a:t>
            </a:r>
            <a:r>
              <a:rPr lang="en-US" altLang="zh-TW" sz="5600" b="0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E</a:t>
            </a:r>
            <a:r>
              <a:rPr lang="zh-TW" altLang="en-US" sz="5600" b="0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化的過程</a:t>
            </a:r>
            <a:endParaRPr lang="zh-TW" sz="5600" b="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03/30/2011</a:t>
            </a:r>
            <a:endParaRPr kumimoji="0" 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altLang="zh-TW" smtClean="0"/>
              <a:pPr/>
              <a:t>1</a:t>
            </a:fld>
            <a:endParaRPr kumimoji="0"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81000"/>
            <a:ext cx="7924800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推動</a:t>
            </a:r>
            <a:r>
              <a:rPr lang="en-US" altLang="zh-TW" sz="4000" b="1" dirty="0">
                <a:latin typeface="微軟正黑體" pitchFamily="34" charset="-120"/>
                <a:ea typeface="微軟正黑體" pitchFamily="34" charset="-120"/>
              </a:rPr>
              <a:t>E</a:t>
            </a:r>
            <a:r>
              <a:rPr lang="zh-TW" altLang="en-US" sz="4000" b="1" dirty="0">
                <a:latin typeface="微軟正黑體" pitchFamily="34" charset="-120"/>
                <a:ea typeface="微軟正黑體" pitchFamily="34" charset="-120"/>
              </a:rPr>
              <a:t>化的過程</a:t>
            </a:r>
            <a:endParaRPr lang="zh-TW" sz="4000" b="1" dirty="0">
              <a:solidFill>
                <a:schemeClr val="tx1">
                  <a:lumMod val="50000"/>
                  <a:lumOff val="50000"/>
                </a:schemeClr>
              </a:solidFill>
              <a:latin typeface="微軟正黑體" pitchFamily="34" charset="-120"/>
              <a:ea typeface="微軟正黑體" pitchFamily="34" charset="-120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905000" y="2936809"/>
            <a:ext cx="5257800" cy="1588"/>
          </a:xfrm>
          <a:prstGeom prst="line">
            <a:avLst/>
          </a:prstGeom>
          <a:ln w="47625">
            <a:solidFill>
              <a:srgbClr val="E4E4E4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50711" y="5127978"/>
            <a:ext cx="7973935" cy="40011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r"/>
            <a:r>
              <a:rPr lang="zh-TW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永慶房屋</a:t>
            </a:r>
            <a:endParaRPr lang="zh-TW" sz="20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686800" y="5284486"/>
            <a:ext cx="457200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>
                <a:solidFill>
                  <a:srgbClr val="FF6600"/>
                </a:solidFill>
              </a:rPr>
              <a:t>           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762000" y="1557456"/>
            <a:ext cx="2057400" cy="2708434"/>
            <a:chOff x="762000" y="1557456"/>
            <a:chExt cx="2057400" cy="2708434"/>
          </a:xfrm>
        </p:grpSpPr>
        <p:sp>
          <p:nvSpPr>
            <p:cNvPr id="6" name="Oval 5"/>
            <p:cNvSpPr/>
            <p:nvPr/>
          </p:nvSpPr>
          <p:spPr>
            <a:xfrm>
              <a:off x="762000" y="1946209"/>
              <a:ext cx="2057400" cy="2057400"/>
            </a:xfrm>
            <a:prstGeom prst="ellipse">
              <a:avLst/>
            </a:prstGeom>
            <a:gradFill flip="none" rotWithShape="1">
              <a:gsLst>
                <a:gs pos="0">
                  <a:srgbClr val="F39C29"/>
                </a:gs>
                <a:gs pos="50000">
                  <a:srgbClr val="F7931D"/>
                </a:gs>
                <a:gs pos="100000">
                  <a:srgbClr val="FF6600"/>
                </a:gs>
              </a:gsLst>
              <a:path path="circle">
                <a:fillToRect l="50000" t="50000" r="50000" b="50000"/>
              </a:path>
              <a:tileRect/>
            </a:gradFill>
            <a:ln w="82550">
              <a:noFill/>
            </a:ln>
            <a:effectLst>
              <a:outerShdw blurRad="1524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/>
                <a:t>             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121392" y="1557456"/>
              <a:ext cx="1219200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sz="17000" b="1">
                  <a:solidFill>
                    <a:srgbClr val="F26200">
                      <a:alpha val="40000"/>
                    </a:srgbClr>
                  </a:solidFill>
                  <a:latin typeface="+mj-lt"/>
                  <a:cs typeface="Arial" pitchFamily="34" charset="0"/>
                </a:rPr>
                <a:t>1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23416" y="2666898"/>
              <a:ext cx="1931160" cy="683264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>
                <a:lnSpc>
                  <a:spcPct val="80000"/>
                </a:lnSpc>
              </a:pPr>
              <a:r>
                <a:rPr lang="zh-TW" altLang="en-US" sz="2400" b="1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高階主管的前瞻眼光</a:t>
              </a:r>
              <a:endParaRPr lang="zh-TW" sz="2400" b="1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1007328" y="1992354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/>
                <a:t>       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543300" y="1591943"/>
            <a:ext cx="2057400" cy="2708434"/>
            <a:chOff x="3543300" y="1591943"/>
            <a:chExt cx="2057400" cy="2708434"/>
          </a:xfrm>
        </p:grpSpPr>
        <p:sp>
          <p:nvSpPr>
            <p:cNvPr id="4" name="Oval 3"/>
            <p:cNvSpPr/>
            <p:nvPr/>
          </p:nvSpPr>
          <p:spPr>
            <a:xfrm>
              <a:off x="3543300" y="1946209"/>
              <a:ext cx="2057400" cy="2057400"/>
            </a:xfrm>
            <a:prstGeom prst="ellipse">
              <a:avLst/>
            </a:prstGeom>
            <a:gradFill>
              <a:gsLst>
                <a:gs pos="0">
                  <a:srgbClr val="00B0F0"/>
                </a:gs>
                <a:gs pos="50000">
                  <a:srgbClr val="399ECB"/>
                </a:gs>
                <a:gs pos="100000">
                  <a:srgbClr val="0077D0"/>
                </a:gs>
              </a:gsLst>
              <a:path path="circle">
                <a:fillToRect l="50000" t="50000" r="50000" b="50000"/>
              </a:path>
            </a:gradFill>
            <a:ln w="82550">
              <a:noFill/>
            </a:ln>
            <a:effectLst>
              <a:outerShdw blurRad="1270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/>
                <a:t>             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933968" y="1591943"/>
              <a:ext cx="1219200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sz="17000" b="1" dirty="0">
                  <a:solidFill>
                    <a:srgbClr val="2A7A9E">
                      <a:alpha val="40000"/>
                    </a:srgbClr>
                  </a:solidFill>
                  <a:latin typeface="+mj-lt"/>
                  <a:cs typeface="Arial" pitchFamily="34" charset="0"/>
                </a:rPr>
                <a:t>2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601872" y="2701385"/>
              <a:ext cx="1931160" cy="66569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zh-TW" altLang="en-US" sz="2400" b="1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員工</a:t>
              </a:r>
              <a:endParaRPr lang="en-US" altLang="zh-TW" sz="2400" b="1" dirty="0" smtClean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  <a:p>
              <a:pPr algn="ctr">
                <a:lnSpc>
                  <a:spcPct val="80000"/>
                </a:lnSpc>
              </a:pPr>
              <a:r>
                <a:rPr lang="zh-TW" altLang="en-US" sz="2400" b="1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產生抗拒</a:t>
              </a:r>
              <a:endParaRPr lang="zh-TW" sz="2400" b="1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3782124" y="1988634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/>
                <a:t>       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324600" y="1587511"/>
            <a:ext cx="2057400" cy="2708434"/>
            <a:chOff x="6324600" y="1587511"/>
            <a:chExt cx="2057400" cy="2708434"/>
          </a:xfrm>
        </p:grpSpPr>
        <p:sp>
          <p:nvSpPr>
            <p:cNvPr id="5" name="Oval 4"/>
            <p:cNvSpPr/>
            <p:nvPr/>
          </p:nvSpPr>
          <p:spPr>
            <a:xfrm>
              <a:off x="6324600" y="1953643"/>
              <a:ext cx="2057400" cy="2057400"/>
            </a:xfrm>
            <a:prstGeom prst="ellipse">
              <a:avLst/>
            </a:prstGeom>
            <a:gradFill flip="none" rotWithShape="1">
              <a:gsLst>
                <a:gs pos="5000">
                  <a:srgbClr val="84D830"/>
                </a:gs>
                <a:gs pos="48000">
                  <a:srgbClr val="7BCF27"/>
                </a:gs>
                <a:gs pos="100000">
                  <a:srgbClr val="56901C"/>
                </a:gs>
              </a:gsLst>
              <a:path path="circle">
                <a:fillToRect l="50000" t="50000" r="50000" b="50000"/>
              </a:path>
              <a:tileRect/>
            </a:gradFill>
            <a:ln w="50800">
              <a:noFill/>
            </a:ln>
            <a:effectLst>
              <a:outerShdw blurRad="1524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/>
                <a:t>             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721604" y="1587511"/>
              <a:ext cx="1219200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sz="17000" b="1" dirty="0">
                  <a:solidFill>
                    <a:srgbClr val="65B131">
                      <a:alpha val="64000"/>
                    </a:srgbClr>
                  </a:solidFill>
                  <a:latin typeface="+mj-lt"/>
                  <a:cs typeface="Arial" pitchFamily="34" charset="0"/>
                </a:rPr>
                <a:t>3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411810" y="2674651"/>
              <a:ext cx="1931160" cy="665695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>
                <a:lnSpc>
                  <a:spcPct val="80000"/>
                </a:lnSpc>
              </a:pPr>
              <a:r>
                <a:rPr lang="zh-TW" altLang="en-US" sz="2300" b="1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推動中的</a:t>
              </a:r>
              <a:endParaRPr lang="en-US" altLang="zh-TW" sz="2300" b="1" dirty="0" smtClean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  <a:p>
              <a:pPr algn="ctr">
                <a:lnSpc>
                  <a:spcPct val="80000"/>
                </a:lnSpc>
              </a:pPr>
              <a:r>
                <a:rPr lang="zh-TW" altLang="en-US" sz="2300" b="1" dirty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各種</a:t>
              </a:r>
              <a:r>
                <a:rPr lang="zh-TW" altLang="en-US" sz="2300" b="1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困難</a:t>
              </a:r>
              <a:endParaRPr lang="zh-TW" sz="2300" b="1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6569928" y="2005362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/>
                <a:t>       </a:t>
              </a:r>
            </a:p>
          </p:txBody>
        </p:sp>
      </p:grp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03/30/2011</a:t>
            </a:r>
            <a:endParaRPr kumimoji="0"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rPr lang="en-US" altLang="zh-TW" smtClean="0"/>
              <a:pPr/>
              <a:t>2</a:t>
            </a:fld>
            <a:endParaRPr kumimoji="0" lang="zh-TW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zh-TW" altLang="en-US" sz="4000" cap="none" dirty="0" smtClean="0">
                <a:latin typeface="微軟正黑體" pitchFamily="34" charset="-120"/>
                <a:ea typeface="微軟正黑體" pitchFamily="34" charset="-120"/>
                <a:cs typeface="+mn-cs"/>
              </a:rPr>
              <a:t>高階主管的前瞻眼光</a:t>
            </a:r>
            <a:endParaRPr lang="zh-TW" sz="28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r>
              <a:rPr lang="zh-TW" altLang="en-US" sz="17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itchFamily="34" charset="-120"/>
                <a:ea typeface="微軟正黑體" pitchFamily="34" charset="-120"/>
              </a:rPr>
              <a:t>永慶房屋</a:t>
            </a:r>
            <a:endParaRPr lang="zh-TW" sz="1700" b="1" dirty="0">
              <a:solidFill>
                <a:prstClr val="black">
                  <a:lumMod val="75000"/>
                  <a:lumOff val="25000"/>
                </a:prst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21392" y="1557456"/>
            <a:ext cx="12192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sz="17000" b="1">
                <a:solidFill>
                  <a:srgbClr val="F26200">
                    <a:alpha val="40000"/>
                  </a:srgbClr>
                </a:solidFill>
                <a:cs typeface="Arial" pitchFamily="34" charset="0"/>
              </a:rPr>
              <a:t>1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altLang="zh-TW" smtClean="0"/>
              <a:pPr/>
              <a:t>3</a:t>
            </a:fld>
            <a:endParaRPr kumimoji="0"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33400" y="1524000"/>
            <a:ext cx="7355848" cy="2895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fontAlgn="auto">
              <a:lnSpc>
                <a:spcPts val="24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科技化仲介時代的來臨，</a:t>
            </a:r>
            <a:endParaRPr lang="en-US" altLang="zh-TW" sz="2000" b="1" dirty="0"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lnSpc>
                <a:spcPts val="24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更強化出房仲業在</a:t>
            </a:r>
            <a:r>
              <a:rPr lang="en-US" altLang="zh-TW" sz="2000" b="1" dirty="0">
                <a:latin typeface="微軟正黑體" pitchFamily="34" charset="-120"/>
                <a:ea typeface="微軟正黑體" pitchFamily="34" charset="-120"/>
              </a:rPr>
              <a:t>21 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世紀的競爭優勢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，</a:t>
            </a:r>
            <a:endParaRPr lang="en-US" altLang="zh-TW" sz="2000" b="1" dirty="0" smtClean="0"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lnSpc>
                <a:spcPts val="2400"/>
              </a:lnSpc>
              <a:spcAft>
                <a:spcPts val="0"/>
              </a:spcAft>
              <a:buFont typeface="Wingdings 2"/>
              <a:buNone/>
              <a:defRPr/>
            </a:pPr>
            <a:endParaRPr lang="en-US" altLang="zh-TW" sz="2000" b="1" dirty="0"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lnSpc>
                <a:spcPts val="24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zh-TW" altLang="en-US" sz="2000" b="1" dirty="0">
                <a:solidFill>
                  <a:srgbClr val="008000"/>
                </a:solidFill>
                <a:latin typeface="微軟正黑體" pitchFamily="34" charset="-120"/>
                <a:ea typeface="微軟正黑體" pitchFamily="34" charset="-120"/>
              </a:rPr>
              <a:t>董事長孫慶餘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指出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，</a:t>
            </a:r>
            <a:endParaRPr lang="en-US" altLang="zh-TW" sz="2000" b="1" dirty="0" smtClean="0"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lnSpc>
                <a:spcPts val="24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看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著</a:t>
            </a:r>
            <a:r>
              <a:rPr lang="en-US" altLang="zh-TW" sz="2000" b="1" dirty="0">
                <a:latin typeface="微軟正黑體" pitchFamily="34" charset="-120"/>
                <a:ea typeface="微軟正黑體" pitchFamily="34" charset="-120"/>
              </a:rPr>
              <a:t>e 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化時代潮流之銳不可擋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，</a:t>
            </a:r>
            <a:endParaRPr lang="en-US" altLang="zh-TW" sz="2000" b="1" dirty="0"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lnSpc>
                <a:spcPts val="24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當時便確定未來永慶將走向高度</a:t>
            </a:r>
            <a:r>
              <a:rPr lang="en-US" altLang="zh-TW" sz="2000" b="1" dirty="0">
                <a:latin typeface="微軟正黑體" pitchFamily="34" charset="-120"/>
                <a:ea typeface="微軟正黑體" pitchFamily="34" charset="-120"/>
              </a:rPr>
              <a:t>e 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化的這條路，</a:t>
            </a:r>
            <a:endParaRPr lang="en-US" altLang="zh-TW" sz="2000" b="1" dirty="0"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lnSpc>
                <a:spcPts val="24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未來的市場競爭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，</a:t>
            </a:r>
            <a:endParaRPr lang="en-US" altLang="zh-TW" sz="2000" b="1" dirty="0" smtClean="0"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lnSpc>
                <a:spcPts val="24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一定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會從</a:t>
            </a:r>
            <a:r>
              <a:rPr lang="zh-TW" altLang="en-US" sz="2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實體市場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延伸到</a:t>
            </a:r>
            <a:r>
              <a:rPr lang="zh-TW" altLang="en-US" sz="2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虛擬市場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，</a:t>
            </a:r>
            <a:endParaRPr lang="en-US" altLang="zh-TW" sz="2000" b="1" dirty="0"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lnSpc>
                <a:spcPts val="24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zh-TW" altLang="en-US" sz="20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要</a:t>
            </a:r>
            <a:r>
              <a:rPr lang="zh-TW" altLang="en-US" sz="20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強化企業的競爭力，非得靠</a:t>
            </a:r>
            <a:r>
              <a:rPr lang="en-US" altLang="zh-TW" sz="20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e </a:t>
            </a:r>
            <a:r>
              <a:rPr lang="zh-TW" altLang="en-US" sz="20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化不可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0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r>
              <a:rPr lang="zh-TW" altLang="en-US" sz="28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高階主管的前瞻眼光</a:t>
            </a:r>
            <a:endParaRPr lang="zh-TW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03/30/2011</a:t>
            </a:r>
            <a:endParaRPr kumimoji="0"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altLang="zh-TW" smtClean="0"/>
              <a:pPr/>
              <a:t>4</a:t>
            </a:fld>
            <a:endParaRPr kumimoji="0"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524000"/>
            <a:ext cx="1733550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10"/>
          <p:cNvSpPr txBox="1"/>
          <p:nvPr/>
        </p:nvSpPr>
        <p:spPr>
          <a:xfrm>
            <a:off x="5862637" y="3924300"/>
            <a:ext cx="2657475" cy="5715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normAutofit/>
          </a:bodyPr>
          <a:lstStyle/>
          <a:p>
            <a:pPr algn="ctr" fontAlgn="auto">
              <a:lnSpc>
                <a:spcPts val="18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zh-TW" altLang="en-US" sz="1500" b="1" dirty="0">
                <a:latin typeface="微軟正黑體" pitchFamily="34" charset="-120"/>
                <a:ea typeface="微軟正黑體" pitchFamily="34" charset="-120"/>
              </a:rPr>
              <a:t>創新、創新、再創新 </a:t>
            </a:r>
            <a:br>
              <a:rPr lang="zh-TW" altLang="en-US" sz="1500" b="1" dirty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1500" b="1" dirty="0">
                <a:latin typeface="微軟正黑體" pitchFamily="34" charset="-120"/>
                <a:ea typeface="微軟正黑體" pitchFamily="34" charset="-120"/>
              </a:rPr>
              <a:t>不斷塑造對消費者新價值</a:t>
            </a:r>
            <a:endParaRPr lang="en-US" altLang="zh-TW" sz="15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762000" y="1946209"/>
            <a:ext cx="2057400" cy="2057400"/>
          </a:xfrm>
          <a:prstGeom prst="ellipse">
            <a:avLst/>
          </a:prstGeom>
          <a:gradFill>
            <a:gsLst>
              <a:gs pos="0">
                <a:srgbClr val="00B0F0"/>
              </a:gs>
              <a:gs pos="50000">
                <a:srgbClr val="399ECB"/>
              </a:gs>
              <a:gs pos="100000">
                <a:srgbClr val="0077D0"/>
              </a:gs>
            </a:gsLst>
            <a:path path="circle">
              <a:fillToRect l="50000" t="50000" r="50000" b="50000"/>
            </a:path>
          </a:gradFill>
          <a:ln w="82550">
            <a:noFill/>
          </a:ln>
          <a:effectLst>
            <a:outerShdw blurRad="1270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>
                <a:solidFill>
                  <a:prstClr val="white"/>
                </a:solidFill>
              </a:rPr>
              <a:t>             </a:t>
            </a:r>
          </a:p>
        </p:txBody>
      </p:sp>
      <p:sp>
        <p:nvSpPr>
          <p:cNvPr id="8" name="Oval 7"/>
          <p:cNvSpPr/>
          <p:nvPr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>
                <a:solidFill>
                  <a:prstClr val="white"/>
                </a:solidFill>
              </a:rPr>
              <a:t>      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59728" y="1531434"/>
            <a:ext cx="12192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sz="17000" b="1" dirty="0">
                <a:solidFill>
                  <a:srgbClr val="2A7A9E">
                    <a:alpha val="40000"/>
                  </a:srgbClr>
                </a:solidFill>
                <a:cs typeface="Arial" pitchFamily="34" charset="0"/>
              </a:rPr>
              <a:t>2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zh-TW" altLang="en-US" sz="4000" cap="none" dirty="0" smtClean="0">
                <a:latin typeface="微軟正黑體" pitchFamily="34" charset="-120"/>
                <a:ea typeface="微軟正黑體" pitchFamily="34" charset="-120"/>
              </a:rPr>
              <a:t>員工產生抗拒</a:t>
            </a:r>
            <a:endParaRPr lang="zh-TW" sz="4000" b="0" cap="none" dirty="0">
              <a:solidFill>
                <a:prstClr val="black">
                  <a:lumMod val="50000"/>
                  <a:lumOff val="50000"/>
                </a:prstClr>
              </a:solidFill>
              <a:ea typeface="+mn-ea"/>
              <a:cs typeface="+mn-cs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r>
              <a:rPr lang="zh-TW" altLang="en-US" sz="17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itchFamily="34" charset="-120"/>
                <a:ea typeface="微軟正黑體" pitchFamily="34" charset="-120"/>
              </a:rPr>
              <a:t>永慶房屋</a:t>
            </a:r>
            <a:endParaRPr lang="zh-TW" sz="1700" b="1" dirty="0">
              <a:solidFill>
                <a:prstClr val="black">
                  <a:lumMod val="75000"/>
                  <a:lumOff val="25000"/>
                </a:prst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altLang="zh-TW" smtClean="0"/>
              <a:pPr/>
              <a:t>5</a:t>
            </a:fld>
            <a:endParaRPr kumimoji="0"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0030" y="4203427"/>
            <a:ext cx="4953000" cy="265457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孫慶餘回憶起幾年前要做這套系統的情況；</a:t>
            </a:r>
            <a:endParaRPr lang="en-US" altLang="zh-TW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當時所有的主管幾乎都不贊成，</a:t>
            </a:r>
            <a:endParaRPr lang="en-US" altLang="zh-TW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因為對</a:t>
            </a:r>
            <a:r>
              <a:rPr lang="zh-TW" altLang="en-US" sz="2000" b="1" dirty="0">
                <a:solidFill>
                  <a:schemeClr val="accent2"/>
                </a:solidFill>
                <a:latin typeface="微軟正黑體" pitchFamily="34" charset="-120"/>
                <a:ea typeface="微軟正黑體" pitchFamily="34" charset="-120"/>
              </a:rPr>
              <a:t>經紀人</a:t>
            </a: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來說</a:t>
            </a:r>
            <a:r>
              <a:rPr lang="zh-TW" altLang="en-US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，</a:t>
            </a:r>
            <a:endParaRPr lang="en-US" altLang="zh-TW" sz="20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zh-TW" altLang="en-US" sz="2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每</a:t>
            </a:r>
            <a:r>
              <a:rPr lang="zh-TW" altLang="en-US" sz="2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個買方或賣方的資料都是最高</a:t>
            </a:r>
            <a:r>
              <a:rPr lang="zh-TW" altLang="en-US" sz="2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機密</a:t>
            </a:r>
            <a:r>
              <a:rPr lang="zh-TW" altLang="en-US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，</a:t>
            </a:r>
            <a:endParaRPr lang="en-US" altLang="zh-TW" sz="20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zh-TW" altLang="en-US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一旦</a:t>
            </a: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公開</a:t>
            </a:r>
            <a:r>
              <a:rPr lang="zh-TW" altLang="en-US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，</a:t>
            </a:r>
            <a:endParaRPr lang="en-US" altLang="zh-TW" sz="20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zh-TW" altLang="en-US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等於</a:t>
            </a:r>
            <a:r>
              <a:rPr lang="zh-TW" altLang="en-US" sz="2000" b="1" dirty="0">
                <a:solidFill>
                  <a:schemeClr val="accent2"/>
                </a:solidFill>
                <a:latin typeface="微軟正黑體" pitchFamily="34" charset="-120"/>
                <a:ea typeface="微軟正黑體" pitchFamily="34" charset="-120"/>
              </a:rPr>
              <a:t>把自己的準客戶群雙手奉上</a:t>
            </a: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9588" y="1524000"/>
            <a:ext cx="4648200" cy="2369641"/>
          </a:xfrm>
          <a:prstGeom prst="rect">
            <a:avLst/>
          </a:prstGeom>
          <a:noFill/>
        </p:spPr>
        <p:txBody>
          <a:bodyPr wrap="square" rtlCol="0" anchor="b">
            <a:normAutofit/>
          </a:bodyPr>
          <a:lstStyle/>
          <a:p>
            <a:r>
              <a:rPr lang="zh-TW" altLang="en-US" sz="4400" b="1" dirty="0" smtClean="0">
                <a:solidFill>
                  <a:srgbClr val="7BCF27"/>
                </a:solidFill>
                <a:latin typeface="微軟正黑體" pitchFamily="34" charset="-120"/>
                <a:ea typeface="微軟正黑體" pitchFamily="34" charset="-120"/>
              </a:rPr>
              <a:t>員工產生抗拒</a:t>
            </a:r>
            <a:endParaRPr lang="zh-TW" sz="4400" b="1" dirty="0">
              <a:solidFill>
                <a:srgbClr val="7BCF27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98018">
            <a:off x="7834024" y="2845970"/>
            <a:ext cx="1031813" cy="22833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16882" y="267512"/>
            <a:ext cx="1584446" cy="24384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10596" y="356541"/>
            <a:ext cx="828109" cy="2133600"/>
          </a:xfrm>
          <a:prstGeom prst="rect">
            <a:avLst/>
          </a:prstGeom>
        </p:spPr>
      </p:pic>
      <p:sp>
        <p:nvSpPr>
          <p:cNvPr id="19" name="Left-Right Arrow 18"/>
          <p:cNvSpPr/>
          <p:nvPr/>
        </p:nvSpPr>
        <p:spPr>
          <a:xfrm rot="5400000">
            <a:off x="6208854" y="2544283"/>
            <a:ext cx="685800" cy="425116"/>
          </a:xfrm>
          <a:prstGeom prst="left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>
              <a:solidFill>
                <a:prstClr val="white"/>
              </a:solidFill>
            </a:endParaRPr>
          </a:p>
        </p:txBody>
      </p:sp>
      <p:sp>
        <p:nvSpPr>
          <p:cNvPr id="20" name="Left-Right Arrow 19"/>
          <p:cNvSpPr/>
          <p:nvPr/>
        </p:nvSpPr>
        <p:spPr>
          <a:xfrm rot="10800000">
            <a:off x="7298752" y="3868422"/>
            <a:ext cx="685800" cy="425116"/>
          </a:xfrm>
          <a:prstGeom prst="left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>
              <a:solidFill>
                <a:prstClr val="white"/>
              </a:solidFill>
            </a:endParaRPr>
          </a:p>
        </p:txBody>
      </p:sp>
      <p:sp>
        <p:nvSpPr>
          <p:cNvPr id="21" name="Left-Right Arrow 20"/>
          <p:cNvSpPr/>
          <p:nvPr/>
        </p:nvSpPr>
        <p:spPr>
          <a:xfrm rot="7846803">
            <a:off x="7097263" y="2788412"/>
            <a:ext cx="819804" cy="425116"/>
          </a:xfrm>
          <a:prstGeom prst="left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6462818" y="2490141"/>
            <a:ext cx="182880" cy="1828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23" name="Oval 22"/>
          <p:cNvSpPr/>
          <p:nvPr/>
        </p:nvSpPr>
        <p:spPr>
          <a:xfrm>
            <a:off x="6488050" y="3994685"/>
            <a:ext cx="182880" cy="1828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24" name="Oval 23"/>
          <p:cNvSpPr/>
          <p:nvPr/>
        </p:nvSpPr>
        <p:spPr>
          <a:xfrm>
            <a:off x="6488050" y="3993389"/>
            <a:ext cx="182880" cy="1828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25" name="Oval 24"/>
          <p:cNvSpPr/>
          <p:nvPr/>
        </p:nvSpPr>
        <p:spPr>
          <a:xfrm>
            <a:off x="7729263" y="3990307"/>
            <a:ext cx="182880" cy="1828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26" name="Oval 25"/>
          <p:cNvSpPr/>
          <p:nvPr/>
        </p:nvSpPr>
        <p:spPr>
          <a:xfrm>
            <a:off x="6485609" y="3995654"/>
            <a:ext cx="182880" cy="1828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27" name="Oval 26"/>
          <p:cNvSpPr/>
          <p:nvPr/>
        </p:nvSpPr>
        <p:spPr>
          <a:xfrm>
            <a:off x="6483258" y="3993797"/>
            <a:ext cx="182880" cy="1828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03/30/2011</a:t>
            </a:r>
            <a:endParaRPr kumimoji="0" 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rPr lang="en-US" altLang="zh-TW" smtClean="0"/>
              <a:pPr/>
              <a:t>6</a:t>
            </a:fld>
            <a:endParaRPr kumimoji="0" lang="zh-TW" altLang="en-US"/>
          </a:p>
        </p:txBody>
      </p:sp>
      <p:pic>
        <p:nvPicPr>
          <p:cNvPr id="2051" name="Picture 3" descr="C:\Users\513\Desktop\customicondesign-office5-png\png\Autocomplete256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958" y="3204680"/>
            <a:ext cx="1752599" cy="175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023 L 0.00278 0.22037 " pathEditMode="relative" rAng="0" ptsTypes="AA">
                                      <p:cBhvr>
                                        <p:cTn id="29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11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13889 -1.11111E-6 " pathEditMode="relative" rAng="0" ptsTypes="AA">
                                      <p:cBhvr>
                                        <p:cTn id="39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11788 -0.18403 " pathEditMode="relative" rAng="0" ptsTypes="AA">
                                      <p:cBhvr>
                                        <p:cTn id="41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-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82786E-6 L -0.13664 0.00046 " pathEditMode="relative" rAng="0" ptsTypes="AA">
                                      <p:cBhvr>
                                        <p:cTn id="54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0"/>
                            </p:stCondLst>
                            <p:childTnLst>
                              <p:par>
                                <p:cTn id="56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00093 L -0.00261 -0.21911 " pathEditMode="relative" rAng="0" ptsTypes="AA">
                                      <p:cBhvr>
                                        <p:cTn id="64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11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0.00046 L 0.11458 -0.18079 " pathEditMode="relative" rAng="0" ptsTypes="AA">
                                      <p:cBhvr>
                                        <p:cTn id="66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" y="-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500"/>
                            </p:stCondLst>
                            <p:childTnLst>
                              <p:par>
                                <p:cTn id="6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762000" y="1946209"/>
            <a:ext cx="2057400" cy="2057400"/>
          </a:xfrm>
          <a:prstGeom prst="ellipse">
            <a:avLst/>
          </a:prstGeom>
          <a:gradFill flip="none" rotWithShape="1">
            <a:gsLst>
              <a:gs pos="5000">
                <a:srgbClr val="84D830"/>
              </a:gs>
              <a:gs pos="48000">
                <a:srgbClr val="7BCF27"/>
              </a:gs>
              <a:gs pos="100000">
                <a:srgbClr val="56901C"/>
              </a:gs>
            </a:gsLst>
            <a:path path="circle">
              <a:fillToRect l="50000" t="50000" r="50000" b="50000"/>
            </a:path>
            <a:tileRect/>
          </a:gradFill>
          <a:ln w="5080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>
                <a:solidFill>
                  <a:prstClr val="white"/>
                </a:solidFill>
              </a:rPr>
              <a:t>             </a:t>
            </a:r>
          </a:p>
        </p:txBody>
      </p:sp>
      <p:sp>
        <p:nvSpPr>
          <p:cNvPr id="6" name="Oval 5"/>
          <p:cNvSpPr/>
          <p:nvPr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>
                <a:solidFill>
                  <a:prstClr val="white"/>
                </a:solidFill>
              </a:rPr>
              <a:t>     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57868" y="1592766"/>
            <a:ext cx="12192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sz="17000" b="1">
                <a:solidFill>
                  <a:srgbClr val="65B131">
                    <a:alpha val="64000"/>
                  </a:srgbClr>
                </a:solidFill>
                <a:cs typeface="Arial" pitchFamily="34" charset="0"/>
              </a:rPr>
              <a:t>3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zh-TW" altLang="en-US" sz="4000" cap="none" dirty="0" smtClean="0">
                <a:latin typeface="微軟正黑體" pitchFamily="34" charset="-120"/>
                <a:ea typeface="微軟正黑體" pitchFamily="34" charset="-120"/>
              </a:rPr>
              <a:t>推動</a:t>
            </a:r>
            <a:r>
              <a:rPr lang="zh-TW" altLang="en-US" sz="4000" cap="none" dirty="0">
                <a:latin typeface="微軟正黑體" pitchFamily="34" charset="-120"/>
                <a:ea typeface="微軟正黑體" pitchFamily="34" charset="-120"/>
              </a:rPr>
              <a:t>中的各種困難</a:t>
            </a:r>
            <a:endParaRPr lang="zh-TW" sz="2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ts val="0"/>
              </a:spcBef>
            </a:pPr>
            <a:r>
              <a:rPr lang="zh-TW" altLang="en-US" sz="17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itchFamily="34" charset="-120"/>
                <a:ea typeface="微軟正黑體" pitchFamily="34" charset="-120"/>
              </a:rPr>
              <a:t>永慶房屋</a:t>
            </a:r>
            <a:endParaRPr lang="zh-TW" sz="1700" b="1" dirty="0">
              <a:solidFill>
                <a:prstClr val="black">
                  <a:lumMod val="75000"/>
                  <a:lumOff val="25000"/>
                </a:prst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altLang="zh-TW" smtClean="0"/>
              <a:pPr/>
              <a:t>7</a:t>
            </a:fld>
            <a:endParaRPr kumimoji="0"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33400" y="1143000"/>
            <a:ext cx="7355848" cy="2895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auto">
              <a:lnSpc>
                <a:spcPts val="24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孫慶餘卻眼光獨到，他深深感受到，</a:t>
            </a:r>
            <a:endParaRPr lang="en-US" altLang="zh-TW" sz="2000" b="1" dirty="0"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lnSpc>
                <a:spcPts val="24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如果現在不</a:t>
            </a:r>
            <a:r>
              <a:rPr lang="en-US" altLang="zh-TW" sz="2000" b="1" dirty="0">
                <a:latin typeface="微軟正黑體" pitchFamily="34" charset="-120"/>
                <a:ea typeface="微軟正黑體" pitchFamily="34" charset="-120"/>
              </a:rPr>
              <a:t>e 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化，</a:t>
            </a:r>
            <a:endParaRPr lang="en-US" altLang="zh-TW" sz="2000" b="1" dirty="0"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lnSpc>
                <a:spcPts val="24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以後永慶房屋在市場上</a:t>
            </a:r>
            <a:r>
              <a:rPr lang="zh-TW" altLang="en-US" sz="20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很難建立差異化服務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000" b="1" dirty="0" smtClean="0"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lnSpc>
                <a:spcPts val="2400"/>
              </a:lnSpc>
              <a:spcAft>
                <a:spcPts val="0"/>
              </a:spcAft>
              <a:buFont typeface="Wingdings 2"/>
              <a:buNone/>
              <a:defRPr/>
            </a:pPr>
            <a:endParaRPr lang="en-US" altLang="zh-TW" sz="2000" b="1" dirty="0"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lnSpc>
                <a:spcPts val="24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因此，他獨排眾議，取得眾主管的認可之後，</a:t>
            </a:r>
            <a:endParaRPr lang="en-US" altLang="zh-TW" sz="2000" b="1" dirty="0"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lnSpc>
                <a:spcPts val="24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找來</a:t>
            </a:r>
            <a:r>
              <a:rPr lang="en-US" altLang="zh-TW" sz="2000" b="1" dirty="0">
                <a:latin typeface="微軟正黑體" pitchFamily="34" charset="-120"/>
                <a:ea typeface="微軟正黑體" pitchFamily="34" charset="-120"/>
              </a:rPr>
              <a:t>IBM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、康柏等公司，開始做資料庫的建立和資源整合。</a:t>
            </a:r>
            <a:endParaRPr lang="en-US" altLang="zh-TW" sz="2000" b="1" dirty="0"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lnSpc>
                <a:spcPts val="24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當承包資料系統設計的工程師，</a:t>
            </a:r>
            <a:endParaRPr lang="en-US" altLang="zh-TW" sz="2000" b="1" dirty="0"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lnSpc>
                <a:spcPts val="24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第一眼看到永慶房屋的資料庫，</a:t>
            </a:r>
            <a:endParaRPr lang="en-US" altLang="zh-TW" sz="2000" b="1" dirty="0"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lnSpc>
                <a:spcPts val="24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發現非常繁雜，</a:t>
            </a:r>
            <a:endParaRPr lang="en-US" altLang="zh-TW" sz="2000" b="1" dirty="0"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lnSpc>
                <a:spcPts val="24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認為永慶要做的系統是一隻不可思議的「恐龍」。</a:t>
            </a:r>
          </a:p>
          <a:p>
            <a:pPr fontAlgn="auto">
              <a:lnSpc>
                <a:spcPts val="24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為了要讓「恐龍」動起來，花費十分驚人。</a:t>
            </a:r>
            <a:endParaRPr lang="en-US" altLang="zh-TW" sz="2000" b="1" dirty="0"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lnSpc>
                <a:spcPts val="2400"/>
              </a:lnSpc>
              <a:spcAft>
                <a:spcPts val="0"/>
              </a:spcAft>
              <a:buFont typeface="Wingdings 2"/>
              <a:buNone/>
              <a:defRPr/>
            </a:pPr>
            <a:endParaRPr lang="en-US" altLang="zh-TW" sz="2000" b="1" dirty="0" smtClean="0"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lnSpc>
                <a:spcPts val="24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除了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購置</a:t>
            </a:r>
            <a:r>
              <a:rPr lang="en-US" altLang="zh-TW" sz="20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IBM </a:t>
            </a:r>
            <a:r>
              <a:rPr lang="zh-TW" altLang="en-US" sz="20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最新的伺服器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之外，</a:t>
            </a:r>
            <a:endParaRPr lang="en-US" altLang="zh-TW" sz="2000" b="1" dirty="0"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lnSpc>
                <a:spcPts val="24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還要為當時</a:t>
            </a:r>
            <a:r>
              <a:rPr lang="en-US" altLang="zh-TW" sz="20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300 </a:t>
            </a:r>
            <a:r>
              <a:rPr lang="zh-TW" altLang="en-US" sz="20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多位的經紀人添購人手一台的</a:t>
            </a:r>
            <a:r>
              <a:rPr lang="en-US" altLang="zh-TW" sz="20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PDA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；</a:t>
            </a:r>
            <a:endParaRPr lang="en-US" altLang="zh-TW" sz="2000" b="1" dirty="0"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lnSpc>
                <a:spcPts val="24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altLang="zh-TW" sz="2000" b="1" dirty="0">
                <a:latin typeface="微軟正黑體" pitchFamily="34" charset="-120"/>
                <a:ea typeface="微軟正黑體" pitchFamily="34" charset="-120"/>
              </a:rPr>
              <a:t>32MB 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的跑不動這麼大的資料庫，</a:t>
            </a:r>
            <a:endParaRPr lang="en-US" altLang="zh-TW" sz="2000" b="1" dirty="0"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lnSpc>
                <a:spcPts val="24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還非得購買</a:t>
            </a:r>
            <a:r>
              <a:rPr lang="en-US" altLang="zh-TW" sz="2000" b="1" dirty="0">
                <a:latin typeface="微軟正黑體" pitchFamily="34" charset="-120"/>
                <a:ea typeface="微軟正黑體" pitchFamily="34" charset="-120"/>
              </a:rPr>
              <a:t>64MB 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的不可，前後花了</a:t>
            </a:r>
            <a:r>
              <a:rPr lang="zh-TW" altLang="en-US" sz="20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將近一億元的預算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en-US" sz="20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推動中的各種困難</a:t>
            </a:r>
            <a:endParaRPr lang="zh-TW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03/30/2011</a:t>
            </a:r>
            <a:endParaRPr kumimoji="0"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altLang="zh-TW" smtClean="0"/>
              <a:pPr/>
              <a:t>8</a:t>
            </a:fld>
            <a:endParaRPr kumimoji="0" lang="zh-TW" altLang="en-US"/>
          </a:p>
        </p:txBody>
      </p:sp>
      <p:pic>
        <p:nvPicPr>
          <p:cNvPr id="3074" name="Picture 2" descr="C:\Users\513\Desktop\finance_icon_set\finance_icons\PNG\png256\coins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048" y="4648200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6" descr="C:\Users\513\Desktop\icon\vista_mobile\mobile\png\256\blackberr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048" y="1828800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013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"/>
</p:tagLst>
</file>

<file path=ppt/theme/theme1.xml><?xml version="1.0" encoding="utf-8"?>
<a:theme xmlns:a="http://schemas.openxmlformats.org/drawingml/2006/main" name="Introducing PowerPoint 2010">
  <a:themeElements>
    <a:clrScheme name="Fresh">
      <a:dk1>
        <a:srgbClr val="262626"/>
      </a:dk1>
      <a:lt1>
        <a:sysClr val="window" lastClr="FFFFFF"/>
      </a:lt1>
      <a:dk2>
        <a:srgbClr val="595959"/>
      </a:dk2>
      <a:lt2>
        <a:srgbClr val="EEECE1"/>
      </a:lt2>
      <a:accent1>
        <a:srgbClr val="F4891E"/>
      </a:accent1>
      <a:accent2>
        <a:srgbClr val="7BCF27"/>
      </a:accent2>
      <a:accent3>
        <a:srgbClr val="9BBB59"/>
      </a:accent3>
      <a:accent4>
        <a:srgbClr val="00B0F0"/>
      </a:accent4>
      <a:accent5>
        <a:srgbClr val="4BACC6"/>
      </a:accent5>
      <a:accent6>
        <a:srgbClr val="F79646"/>
      </a:accent6>
      <a:hlink>
        <a:srgbClr val="00B0F0"/>
      </a:hlink>
      <a:folHlink>
        <a:srgbClr val="F489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ADEC0B1-045F-4D2B-9CFB-C3ABF037656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467</Words>
  <Application>Microsoft Office PowerPoint</Application>
  <PresentationFormat>如螢幕大小 (4:3)</PresentationFormat>
  <Paragraphs>91</Paragraphs>
  <Slides>8</Slides>
  <Notes>8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5" baseType="lpstr">
      <vt:lpstr>Arial</vt:lpstr>
      <vt:lpstr>新細明體</vt:lpstr>
      <vt:lpstr>微軟正黑體</vt:lpstr>
      <vt:lpstr>Calibri</vt:lpstr>
      <vt:lpstr>Georgia</vt:lpstr>
      <vt:lpstr>Wingdings 2</vt:lpstr>
      <vt:lpstr>Introducing PowerPoint 2010</vt:lpstr>
      <vt:lpstr>推動E化的過程</vt:lpstr>
      <vt:lpstr>PowerPoint 簡報</vt:lpstr>
      <vt:lpstr>高階主管的前瞻眼光</vt:lpstr>
      <vt:lpstr>高階主管的前瞻眼光</vt:lpstr>
      <vt:lpstr>員工產生抗拒</vt:lpstr>
      <vt:lpstr>PowerPoint 簡報</vt:lpstr>
      <vt:lpstr>推動中的各種困難</vt:lpstr>
      <vt:lpstr>推動中的各種困難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2011-03-31T01:04:27Z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TC101674551</vt:lpwstr>
  </property>
</Properties>
</file>